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E6"/>
    <a:srgbClr val="9D6246"/>
    <a:srgbClr val="A3A3CC"/>
    <a:srgbClr val="CC8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3"/>
  </p:normalViewPr>
  <p:slideViewPr>
    <p:cSldViewPr snapToGrid="0">
      <p:cViewPr varScale="1">
        <p:scale>
          <a:sx n="95" d="100"/>
          <a:sy n="95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59A5-F8B8-25ED-09CF-4B6D4B527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Crimson Text" panose="02000503000000000000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ABD1C-22B5-BC17-FEBB-BF88DA9CF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  <a:latin typeface="Crimson Text" panose="02000503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41131-9552-FABA-8795-216242AA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9CA4-755A-02AD-8B07-515B1442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F98E-E516-D5D1-35DB-4A19BD21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D79-1043-C5F2-E5EA-020F6B48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4A5AD-9D05-8130-4D71-0F003EEED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DCC61-F8F2-144F-BBB0-0877DCFB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91523-1ECB-9264-E80D-7B3A531D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D32C0-494C-0E6D-82B3-4BF7DE38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B2155-7963-2E40-C8F6-2B1CA32A1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4EBC2-8F99-43F9-B742-8BAB52D8E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EE242-5072-CCB1-ED0B-F5CBD534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A88E6-FA33-1D92-6393-9D3835F1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9DB28-29FB-96B0-D276-D84BC50A4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205-AFE9-EA0B-91DB-FC5947C5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rimson Text" panose="02000503000000000000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D811-D7FF-BE9D-AC2E-A782061E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852AF-BB11-1CD6-FD40-0E906B05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04353-712E-3CA4-07A7-FA3348FF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D0C5-DD0B-5D26-8362-DA3A904C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a cross in the middle&#10;&#10;Description automatically generated">
            <a:extLst>
              <a:ext uri="{FF2B5EF4-FFF2-40B4-BE49-F238E27FC236}">
                <a16:creationId xmlns:a16="http://schemas.microsoft.com/office/drawing/2014/main" id="{50E76842-1F43-1C4C-B7B9-8EA5B05B4D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4224" y="5943929"/>
            <a:ext cx="1653988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4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48F0-B917-C168-F575-8093F8C3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6CA9C-CDA8-9DED-CEC1-2A4B5B7D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E8BC-0B63-6DD1-68E2-A939A0F9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79587-7459-2D88-1F7C-66EAA4A6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F703-FC13-3947-66AE-14D4CE82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0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DC34-E862-1DD4-B41E-DA4426F3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AD352-D8B4-EE17-CE5A-C903C6B3B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61A89-F13D-4700-BBCB-E4B48CC63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370BF-AF95-A301-DE14-74F45903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7F661-0A01-7A45-2C69-2C84BDE7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7FBA6-EC1D-512C-3F16-DC26390D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57A-DCBC-DF8C-E42A-D64B158F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E102-5006-55D1-4066-B0428A012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5A4B4-D08F-BD8A-EA7B-7BAA38F91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63360-B6A3-6E9C-61DA-46CC5DAB1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857DDD-CA1C-2E5D-2550-9332852B9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2F438-E001-E310-C63C-6343DD6A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C3238-6263-B5F4-B10D-1D30CF83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584E2-A5C1-2B39-FBAF-486DDA3C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3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266A-2ACA-EBEC-7ADD-B996D953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C7175-3282-34DA-7F37-AD72BB21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E3ECD-ACCD-9B11-F9A5-851E9AD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0B897-3819-66B7-B9FD-D1C9A089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D6F77-2296-B278-87B6-A42870B8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E1DB0-415C-DDCA-CC14-3CC8583D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3E190-7A67-59AA-1203-26A12060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A89D-98E4-D5DA-0D11-58D94426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2DFE3-8621-B49A-EB07-7775E3724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F5955-0A87-C018-B493-A80440515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BB2D5-F1A5-9740-06E6-37739D71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2A947-3B7C-3623-1C69-33C13C1C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28195-90E4-44A5-DC9E-863ECF23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29BC-EA2A-5EAC-7694-99E38067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DE13D-CC23-20F5-5EC0-0A6424650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46B9E-83BB-88AC-F4E7-F9ABEE361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D63FD-C013-2C11-F751-F0ADD2AB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3DFB2-C0BD-11A4-0FCE-B97C8BAA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ECECB-1387-E1E2-20E4-F63CAC00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2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597C3-4F6B-A25E-8B45-1E8DC28E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0D6E4-7364-388F-80FA-D8041B35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9AF1C-2C93-6F07-2D8E-2FC005534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81F4-D6A4-F94C-9FC7-888AAD62A016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1BDD5-6CE7-268A-28B3-BDFA0F947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8B8F-468C-1B2E-7D0E-E188D557F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F540-C6DE-3945-901D-F7282B08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3670-12CC-1D33-D8B4-D29EEF81A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Toxic Masculinity and Femininity: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2A6F9-9FF8-B7F9-A5BB-081FFADDF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9D6246"/>
                </a:solidFill>
              </a:rPr>
              <a:t>Rediscovering God’s Good Design</a:t>
            </a:r>
          </a:p>
          <a:p>
            <a:r>
              <a:rPr lang="en-US" sz="4000" dirty="0">
                <a:solidFill>
                  <a:srgbClr val="9D6246"/>
                </a:solidFill>
              </a:rPr>
              <a:t>for His Image Bearers</a:t>
            </a:r>
          </a:p>
        </p:txBody>
      </p:sp>
      <p:pic>
        <p:nvPicPr>
          <p:cNvPr id="4" name="Picture 3" descr="A logo with a cross in the middle&#10;&#10;Description automatically generated">
            <a:extLst>
              <a:ext uri="{FF2B5EF4-FFF2-40B4-BE49-F238E27FC236}">
                <a16:creationId xmlns:a16="http://schemas.microsoft.com/office/drawing/2014/main" id="{8770B41C-0F65-2E43-8075-52D31FBDC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4224" y="5943929"/>
            <a:ext cx="1653988" cy="8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1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0180A-1657-7FF7-6386-3E4DEF8E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Boy (Passive Avoider)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5FCFF-F08F-E971-0EAF-85C76937C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Faithful follower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hallow, bland, stable, and dull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Very nice, very supportive, 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oesn’t get angry, avoids conflict 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ants to be liked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He could be called a very shallow person</a:t>
            </a:r>
          </a:p>
          <a:p>
            <a:pPr marL="274320" indent="274320"/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His message is “I’ll be nice, but you’ll never really know me.”</a:t>
            </a:r>
            <a:r>
              <a:rPr lang="en-US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722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846E-6191-B7B0-D45C-843ACB27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Distant Boy (Aggressive Avoider)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30354-D742-1101-8EF4-C83736531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Uninvolved, not present physically, emotionally and physically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Workaholic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Busy, often successful in his occupation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Decisive, energetic, gets things done 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Relationships are a nuisance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Controlled, ordered</a:t>
            </a:r>
          </a:p>
          <a:p>
            <a:pPr marL="274320" indent="274320"/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His message is “Getting work done is the only thing that matters.”</a:t>
            </a:r>
            <a:endParaRPr lang="en-AU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108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8653-E413-2667-2BCA-C81B1921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Macho Boy (Aggressive Avoider)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F6AD-DFF8-A4CB-B9DC-6D180C84E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Authoritarian and dogmatic	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Uses fear, intimidation, and shame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Impulsive, given to either fits of rage or fits of kindness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Bully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Abusive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Not emotionally mature or connected</a:t>
            </a:r>
          </a:p>
          <a:p>
            <a:pPr marL="274320" indent="274320"/>
            <a:endParaRPr lang="en-AU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His message: “I will offer you toughness and aggression to make you smaller than me.”</a:t>
            </a:r>
            <a:endParaRPr lang="en-AU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b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77"/>
              </a:rPr>
            </a:b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678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7A36-FF1E-A008-A1E1-E5E2C7CB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Design for Masculinity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D71C-11C9-9986-D042-05E5C082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ato" panose="020F0502020204030203" pitchFamily="34" charset="77"/>
              </a:rPr>
              <a:t>He Speaks - not silent</a:t>
            </a:r>
          </a:p>
          <a:p>
            <a:r>
              <a:rPr lang="en-US" sz="3600" dirty="0">
                <a:latin typeface="Lato" panose="020F0502020204030203" pitchFamily="34" charset="77"/>
              </a:rPr>
              <a:t>He is Considerate - not nice</a:t>
            </a:r>
          </a:p>
          <a:p>
            <a:r>
              <a:rPr lang="en-US" sz="3600" dirty="0">
                <a:latin typeface="Lato" panose="020F0502020204030203" pitchFamily="34" charset="77"/>
              </a:rPr>
              <a:t>He has Passion - not checked out</a:t>
            </a:r>
          </a:p>
          <a:p>
            <a:r>
              <a:rPr lang="en-US" sz="3600" dirty="0">
                <a:latin typeface="Lato" panose="020F0502020204030203" pitchFamily="34" charset="77"/>
              </a:rPr>
              <a:t>He Serves - not demands</a:t>
            </a:r>
          </a:p>
          <a:p>
            <a:pPr marL="0" indent="0">
              <a:buNone/>
            </a:pPr>
            <a:endParaRPr lang="en-US" sz="3600" dirty="0">
              <a:latin typeface="Lato" panose="020F0502020204030203" pitchFamily="34" charset="77"/>
            </a:endParaRPr>
          </a:p>
          <a:p>
            <a:pPr marL="0" indent="0">
              <a:buNone/>
            </a:pPr>
            <a:r>
              <a:rPr lang="en-US" sz="3600" i="1" dirty="0">
                <a:latin typeface="Lato" panose="020F0502020204030203" pitchFamily="34" charset="77"/>
              </a:rPr>
              <a:t>He communicates, “I am safe. I can own my responsibilities. I long to be like Jesus.”</a:t>
            </a:r>
          </a:p>
          <a:p>
            <a:endParaRPr lang="en-US" dirty="0">
              <a:latin typeface="Lato" panose="020F0502020204030203" pitchFamily="34" charset="77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3525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15D1-EE10-8D92-EE69-CF281460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design for Femininity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BE2D0-8C6B-65B2-B1A5-7F60349B4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ato" panose="020F0502020204030203" pitchFamily="34" charset="77"/>
              </a:rPr>
              <a:t>She has Tenderness - not management</a:t>
            </a:r>
          </a:p>
          <a:p>
            <a:r>
              <a:rPr lang="en-US" sz="3600" dirty="0">
                <a:latin typeface="Lato" panose="020F0502020204030203" pitchFamily="34" charset="77"/>
              </a:rPr>
              <a:t>She speaks with Candor - not niceness</a:t>
            </a:r>
          </a:p>
          <a:p>
            <a:r>
              <a:rPr lang="en-US" sz="3600" dirty="0">
                <a:latin typeface="Lato" panose="020F0502020204030203" pitchFamily="34" charset="77"/>
              </a:rPr>
              <a:t>She is Restful - not frantic</a:t>
            </a:r>
          </a:p>
          <a:p>
            <a:r>
              <a:rPr lang="en-US" sz="3600" dirty="0">
                <a:latin typeface="Lato" panose="020F0502020204030203" pitchFamily="34" charset="77"/>
              </a:rPr>
              <a:t>She Invites - not manipulates</a:t>
            </a:r>
          </a:p>
          <a:p>
            <a:pPr marL="0" indent="0">
              <a:buNone/>
            </a:pPr>
            <a:endParaRPr lang="en-US" sz="3600" dirty="0">
              <a:latin typeface="Lato" panose="020F0502020204030203" pitchFamily="34" charset="77"/>
            </a:endParaRPr>
          </a:p>
          <a:p>
            <a:r>
              <a:rPr lang="en-US" sz="3600" i="1" dirty="0">
                <a:latin typeface="Lato" panose="020F0502020204030203" pitchFamily="34" charset="77"/>
              </a:rPr>
              <a:t>She communicates “I can trust. I have peace. I long to be like Jesus.”</a:t>
            </a:r>
          </a:p>
        </p:txBody>
      </p:sp>
    </p:spTree>
    <p:extLst>
      <p:ext uri="{BB962C8B-B14F-4D97-AF65-F5344CB8AC3E}">
        <p14:creationId xmlns:p14="http://schemas.microsoft.com/office/powerpoint/2010/main" val="2569247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58DC-7E93-C297-F780-5CC68A49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9716-9BA7-8E8B-335B-7F8F35EB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77"/>
              </a:rPr>
              <a:t>Fully Alive, Dr. Larry Crabb</a:t>
            </a:r>
          </a:p>
          <a:p>
            <a:r>
              <a:rPr lang="en-US" dirty="0">
                <a:latin typeface="Lato" panose="020F0502020204030203" pitchFamily="34" charset="77"/>
              </a:rPr>
              <a:t>Men of Courage, Dr. Larry Crabb</a:t>
            </a:r>
          </a:p>
          <a:p>
            <a:r>
              <a:rPr lang="en-US" dirty="0">
                <a:latin typeface="Lato" panose="020F0502020204030203" pitchFamily="34" charset="77"/>
              </a:rPr>
              <a:t>Dr. Scott Coupland, Reformed Theological Seminary</a:t>
            </a: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493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3F6D-8D75-E61D-56C3-F6116646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Sinful Patterns of Relating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326575-5F3C-C166-F51A-FE9491C757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98471"/>
              </p:ext>
            </p:extLst>
          </p:nvPr>
        </p:nvGraphicFramePr>
        <p:xfrm>
          <a:off x="838200" y="1825625"/>
          <a:ext cx="10515600" cy="421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512284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08358185"/>
                    </a:ext>
                  </a:extLst>
                </a:gridCol>
              </a:tblGrid>
              <a:tr h="210841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Lato" panose="020F0502020204030203" pitchFamily="34" charset="77"/>
                        </a:rPr>
                        <a:t>Passive Controller</a:t>
                      </a:r>
                    </a:p>
                  </a:txBody>
                  <a:tcPr>
                    <a:solidFill>
                      <a:srgbClr val="9D62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Lato" panose="020F0502020204030203" pitchFamily="34" charset="77"/>
                        </a:rPr>
                        <a:t>Aggressive Controller</a:t>
                      </a:r>
                    </a:p>
                  </a:txBody>
                  <a:tcPr>
                    <a:solidFill>
                      <a:srgbClr val="9D62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25073"/>
                  </a:ext>
                </a:extLst>
              </a:tr>
              <a:tr h="210841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Lato" panose="020F0502020204030203" pitchFamily="34" charset="77"/>
                        </a:rPr>
                        <a:t>Passive </a:t>
                      </a:r>
                    </a:p>
                    <a:p>
                      <a:pPr algn="ctr"/>
                      <a:r>
                        <a:rPr lang="en-US" sz="5400" dirty="0">
                          <a:latin typeface="Lato" panose="020F0502020204030203" pitchFamily="34" charset="77"/>
                        </a:rPr>
                        <a:t>Avoider</a:t>
                      </a:r>
                    </a:p>
                  </a:txBody>
                  <a:tcPr>
                    <a:solidFill>
                      <a:srgbClr val="FFE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Lato" panose="020F0502020204030203" pitchFamily="34" charset="77"/>
                        </a:rPr>
                        <a:t>Aggressive Avoider</a:t>
                      </a:r>
                    </a:p>
                  </a:txBody>
                  <a:tcPr>
                    <a:solidFill>
                      <a:srgbClr val="FF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6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29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EC67-62A5-1186-0A84-ED030A55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Girl (Passive Controller)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67E7-CEC1-A0D9-C1E2-B336AC6B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9718" cy="4351338"/>
          </a:xfrm>
        </p:spPr>
        <p:txBody>
          <a:bodyPr>
            <a:normAutofit lnSpcReduction="10000"/>
          </a:bodyPr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Naïve, Simple-minded 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Comes across as adolescent </a:t>
            </a:r>
            <a:endParaRPr lang="en-AU" sz="2400" u="none" strike="noStrike" kern="0" spc="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Manipulatively helpless; dependent upon the care and movement of others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She uses her naiveté</a:t>
            </a:r>
            <a:r>
              <a:rPr lang="fr-FR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in a flirtatious manner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Lack of internal depth 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Will not use her intelligence to engage the world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When she gossips it’s like they are a victim</a:t>
            </a:r>
          </a:p>
          <a:p>
            <a:pPr marL="274320" indent="0">
              <a:buNone/>
            </a:pPr>
            <a:endParaRPr lang="en-US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message she communicates is: “I will draw life from you by being fragile or </a:t>
            </a:r>
            <a:r>
              <a:rPr lang="en-US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nl-NL" i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ï</a:t>
            </a:r>
            <a:r>
              <a:rPr lang="it-IT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ve.</a:t>
            </a:r>
            <a:r>
              <a:rPr lang="en-US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  <a:endParaRPr lang="en-AU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828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204B-76C8-510F-0AF9-227824BC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Girl (Passive Controller)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2E015-E1BF-1292-80D3-A52AE45FA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6612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More overtly flirtatious or seductive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Likes to have a good time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Wild mood swings, unpredictable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She comes off less afraid and more courageous; less whiny and more bold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Avoids commitment</a:t>
            </a:r>
          </a:p>
          <a:p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May appear flakey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When she gossips, she is competitive and comparative of other women - catty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message she communicates is: “I will draw life from you by being flirtatious.”</a:t>
            </a:r>
            <a:endParaRPr lang="en-AU" sz="2800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1689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2A84-1ECE-32E2-98F9-07DCF67F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Girl (Passive Controller)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513B-B4D3-1B8E-DFE1-0518E4307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5340" indent="-26670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People pleaser</a:t>
            </a: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escuer</a:t>
            </a: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o-dependent, lacks own personal identity</a:t>
            </a: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ompliant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Avoids conflicts </a:t>
            </a: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She rarely loses her temper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nice girl is filled with an enormous amount of guilt</a:t>
            </a:r>
          </a:p>
          <a:p>
            <a:pPr marL="815340" indent="-26670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When she gossips it comes off as concern</a:t>
            </a:r>
          </a:p>
          <a:p>
            <a:pPr marL="815340" indent="-266700"/>
            <a:endParaRPr lang="en-US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 indent="0">
              <a:buNone/>
            </a:pPr>
            <a:r>
              <a:rPr lang="en-US" sz="30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message she communicates is: “I will give you my hands at the expense of my heart.”</a:t>
            </a:r>
            <a:endParaRPr lang="en-AU" sz="3000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15340" indent="-266700"/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4718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7B24-5C7E-756D-3B6E-B3F0A6D2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Busy Girl (Aggressive Controller)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C092-3E17-7D3F-704C-92FB6E0D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Less a rescuer and more an administrator 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 take-charge, task-oriented person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ompetent, in control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Hates dependency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busy girl is far more apparently in control, her mind more on the task than the people. 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Expects others to have their lives together like herself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A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When she gossips it can come across as criticism and judgement</a:t>
            </a:r>
          </a:p>
          <a:p>
            <a:pPr marL="274320" indent="0">
              <a:buNone/>
            </a:pP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A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message she conveys is “I don’t need you because I can do it better myself.”</a:t>
            </a:r>
            <a:endParaRPr lang="en-AU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928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0D81-5B87-282D-F56F-A9382D7A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Tough Girl (Aggressive Controller)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8F960-6A79-855D-86EF-A960D2476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6953" cy="4351338"/>
          </a:xfrm>
        </p:spPr>
        <p:txBody>
          <a:bodyPr/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Uses intimidation, especially with men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Uses shame and sarcasm to humiliate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Other-centered contempt is prevalent 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 The emasculating girl is a tough girl gone mad. 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She probably doesn’t gossip because she has just told you to your face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The tough girl is incredibly scared to be vulnerable or to let their guard down</a:t>
            </a:r>
          </a:p>
          <a:p>
            <a:pPr marL="274320" indent="274320"/>
            <a:endParaRPr lang="en-AU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“If you fail me, your penalty will be double whatever you have done to me.”</a:t>
            </a:r>
            <a:endParaRPr lang="en-AU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491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9044-93F3-C9AB-AD8F-9B65D3C8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Boy (Passive Avoider)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13642-2856-04A8-FD0B-7CF9D99BA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May not have a stable job, don’t tend to succeed vocationally 	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Sensitive, artistic, needy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Avoids conflict 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May appear like the classic Aussie Larrikin – up for fun, not responsibility</a:t>
            </a:r>
          </a:p>
          <a:p>
            <a:pPr marL="274320" indent="27432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Escapes </a:t>
            </a: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from responsibility/work through hobby, fantasy, etc.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He communicates: “I do not and can not take hold of life.” </a:t>
            </a:r>
            <a:endParaRPr lang="en-AU" sz="2800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3698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58B3-4E13-22A9-6578-C58F99D1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Seductive Boy (Passive Avoider)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3C18-5896-23CB-0491-A7FD926A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Likes to have a good time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Smooth and charming</a:t>
            </a:r>
          </a:p>
          <a:p>
            <a:pPr marL="548640"/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G</a:t>
            </a: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ets himself out of trouble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Unpredictable, will have mood wings</a:t>
            </a:r>
            <a:endParaRPr lang="en-AU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Uses money and gifts to get people to like him.</a:t>
            </a:r>
            <a:endParaRPr lang="en-AU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8640"/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Avoids commitment</a:t>
            </a:r>
          </a:p>
          <a:p>
            <a:pPr marL="320040" indent="0">
              <a:buNone/>
            </a:pP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4320" indent="0">
              <a:buNone/>
            </a:pPr>
            <a:r>
              <a:rPr lang="en-US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Lato" panose="020F0502020204030203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He communicates, “I’m just here for a good time. I’ll leave if it gets too hard.” </a:t>
            </a:r>
            <a:endParaRPr lang="en-AU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Lato" panose="020F0502020204030203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8576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 Bridge Church">
      <a:dk1>
        <a:srgbClr val="223A51"/>
      </a:dk1>
      <a:lt1>
        <a:srgbClr val="FFFFFF"/>
      </a:lt1>
      <a:dk2>
        <a:srgbClr val="456D87"/>
      </a:dk2>
      <a:lt2>
        <a:srgbClr val="FFF7F5"/>
      </a:lt2>
      <a:accent1>
        <a:srgbClr val="BACCC2"/>
      </a:accent1>
      <a:accent2>
        <a:srgbClr val="E1E9E5"/>
      </a:accent2>
      <a:accent3>
        <a:srgbClr val="CC8E79"/>
      </a:accent3>
      <a:accent4>
        <a:srgbClr val="FFECE5"/>
      </a:accent4>
      <a:accent5>
        <a:srgbClr val="D3D3EF"/>
      </a:accent5>
      <a:accent6>
        <a:srgbClr val="A3A3CC"/>
      </a:accent6>
      <a:hlink>
        <a:srgbClr val="9C6245"/>
      </a:hlink>
      <a:folHlink>
        <a:srgbClr val="B9D1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{68490D3A-994A-944C-B4EB-996C7BC080B2}tf10001060</Template>
  <TotalTime>4532</TotalTime>
  <Words>807</Words>
  <Application>Microsoft Macintosh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Crimson Text</vt:lpstr>
      <vt:lpstr>Lato</vt:lpstr>
      <vt:lpstr>Office Theme</vt:lpstr>
      <vt:lpstr>Toxic Masculinity and Femininity:</vt:lpstr>
      <vt:lpstr>Sinful Patterns of Relating</vt:lpstr>
      <vt:lpstr>Little Girl (Passive Controller)</vt:lpstr>
      <vt:lpstr>Party Girl (Passive Controller)</vt:lpstr>
      <vt:lpstr>Good Girl (Passive Controller)</vt:lpstr>
      <vt:lpstr>Busy Girl (Aggressive Controller)</vt:lpstr>
      <vt:lpstr>Tough Girl (Aggressive Controller)</vt:lpstr>
      <vt:lpstr>Little Boy (Passive Avoider)</vt:lpstr>
      <vt:lpstr>Seductive Boy (Passive Avoider)</vt:lpstr>
      <vt:lpstr>Nice Boy (Passive Avoider)</vt:lpstr>
      <vt:lpstr>Distant Boy (Aggressive Avoider)</vt:lpstr>
      <vt:lpstr>Macho Boy (Aggressive Avoider)</vt:lpstr>
      <vt:lpstr>God’s Design for Masculinity </vt:lpstr>
      <vt:lpstr>God’s design for Femininity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 Masculinity and Femininity:</dc:title>
  <dc:creator>Betsy Rodgers</dc:creator>
  <cp:lastModifiedBy>Camilla Israel</cp:lastModifiedBy>
  <cp:revision>4</cp:revision>
  <dcterms:created xsi:type="dcterms:W3CDTF">2024-05-17T05:33:47Z</dcterms:created>
  <dcterms:modified xsi:type="dcterms:W3CDTF">2024-07-08T12:09:10Z</dcterms:modified>
</cp:coreProperties>
</file>